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image" Target="../media/image-17-2.jpg"/><Relationship Id="rId3" Type="http://schemas.openxmlformats.org/officeDocument/2006/relationships/image" Target="../media/image-17-3.jpg"/><Relationship Id="rId4" Type="http://schemas.openxmlformats.org/officeDocument/2006/relationships/image" Target="../media/image-17-4.jpg"/><Relationship Id="rId5" Type="http://schemas.openxmlformats.org/officeDocument/2006/relationships/image" Target="../media/image-17-5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x_crop_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0" y="0"/>
            <a:ext cx="438912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400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WORKSHOP GUIDE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051560"/>
            <a:ext cx="4114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0000"/>
              </a:lnSpc>
              <a:buNone/>
            </a:pPr>
            <a:r>
              <a:rPr lang="en-US" sz="44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Lookbook</a:t>
            </a:r>
            <a:endParaRPr lang="en-US" sz="44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44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in Motion</a:t>
            </a:r>
            <a:endParaRPr lang="en-US" sz="4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88036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룩북 이미지를 영상으로 — 움직임 설계부터 30초 완성까지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2976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7B6C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ROBESAGE  ·  AI Visual Director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3B31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x_crop_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0" y="0"/>
            <a:ext cx="438912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11887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BBBA8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PART 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55448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움직임 설계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46888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컷 안에서 무엇을 움직일지 정하는 법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WHY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이미지와 영상은 결정할 것이 다릅니다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3977640" cy="3017520"/>
          </a:xfrm>
          <a:prstGeom prst="roundRect">
            <a:avLst>
              <a:gd name="adj" fmla="val 2424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709160" y="1463040"/>
            <a:ext cx="3977640" cy="3017520"/>
          </a:xfrm>
          <a:prstGeom prst="roundRect">
            <a:avLst>
              <a:gd name="adj" fmla="val 2424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6916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이미지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19456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순간을 고릅니다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6060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모델이 왜 거기 있는지 설명하지 않아도 됩니다. 그 한 장의 분위기가 좋으면 성립합니다.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4983480" y="16916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3B3129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영상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4983480" y="219456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다음에 무엇이 일어나는지를 정합니다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983480" y="2606040"/>
            <a:ext cx="3474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시간이 흐르기 때문에 서 있는 것만으로는 부족합니다. 걷거나, 고개를 돌리거나, 소매를 정리하거나. 무엇을 할지 우리가 정해야 합니다.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457200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85800" y="457200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생성 버튼만 누르면 AI가 움직임을 임의로 해석합니다. 방향은 우리가 먼저 정합니다.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SOURCE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영상이 잘 되는 이미지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원본 이미지가 결과의 절반을 결정합니다. 넣기 전에 먼저 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463040"/>
            <a:ext cx="2633472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03504" y="155448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body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603504" y="1810512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형태가 분명한 몸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03504" y="2084832"/>
            <a:ext cx="23591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팔이 몸에 붙어 있거나 다리가 꼬여 있으면 구조를 잘못 읽습니다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255264" y="1463040"/>
            <a:ext cx="2633472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401568" y="155448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hands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3401568" y="1810512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손과 발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401568" y="2084832"/>
            <a:ext cx="23591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원본에서 흐리면 움직일 때 더 무너집니다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053328" y="1463040"/>
            <a:ext cx="2633472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99632" y="155448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garment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6199632" y="1810512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옷의 구조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199632" y="2084832"/>
            <a:ext cx="23591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소매·치마·재킷 선이 분명해야 움직여도 형태가 유지됩니다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57200" y="2980944"/>
            <a:ext cx="2633472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03504" y="3072384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 move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03504" y="3328416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다음 동작이 보이는 자세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" y="3602736"/>
            <a:ext cx="23591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걷기 직전, 돌아보기 직전처럼 이어질 여지가 있는 자세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3255264" y="2980944"/>
            <a:ext cx="2633472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401568" y="3072384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quality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3401568" y="3328416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화질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3401568" y="3602736"/>
            <a:ext cx="23591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원본이 흐리면 영상은 더 흐려집니다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053328" y="2980944"/>
            <a:ext cx="2633472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199632" y="3072384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space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6199632" y="3328416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여백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199632" y="3602736"/>
            <a:ext cx="23591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카메라가 들어가거나 빠질 공간이 있는지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57200" y="420624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85800" y="420624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영상이 이상하면 프롬프트부터 고치지 말고, 넣은 이미지를 먼저 보세요.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DESIGN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영상 툴을 열기 전 다섯 가지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 답이 없으면 "자연스럽게 움직인다" 같은 문장만 쓰게 됩니다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08760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03504" y="1508760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32688" y="1508760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누가 움직이는가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2331720" y="1508760"/>
            <a:ext cx="6217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모델인가, 배경의 사물인가, 둘 다인가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57200" y="2112264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03504" y="2112264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932688" y="2112264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무엇이 움직이는가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2331720" y="2112264"/>
            <a:ext cx="6217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걷는 다리인가, 고개인가, 옷자락인가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57200" y="2715768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3504" y="2715768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932688" y="2715768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카메라도 움직이는가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2331720" y="2715768"/>
            <a:ext cx="6217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고정인가, 따라가는가. 이유를 말할 수 없으면 고정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57200" y="3319272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03504" y="3319272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932688" y="3319272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속도는 어떤가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2331720" y="3319272"/>
            <a:ext cx="6217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slowly인지 briskly인지. 브랜드 성격에 맞춰서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57200" y="3922776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03504" y="3922776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5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932688" y="3922776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어떻게 끝나는가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2331720" y="3922776"/>
            <a:ext cx="6217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마지막 프레임의 자세와 위치. 이어붙일 때 중요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57200" y="452628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85800" y="4526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많이 움직이는 것이 아니라 필요한 움직임만 고르는 것이 연출입니다.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ONE ACTION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컷에 중심 행동은 하나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5초 안에 걷고 돌고 웃고 가방 열면 어느 것도 제대로 안 나옵니다</a:t>
            </a:r>
            <a:endParaRPr lang="en-US" sz="115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8132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패션 영상에 잘 맞는 작은 행동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3977640" cy="347472"/>
          </a:xfrm>
          <a:prstGeom prst="roundRect">
            <a:avLst>
              <a:gd name="adj" fmla="val 2105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78308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천천히 걷기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57200" y="2194560"/>
            <a:ext cx="3977640" cy="347472"/>
          </a:xfrm>
          <a:prstGeom prst="roundRect">
            <a:avLst>
              <a:gd name="adj" fmla="val 2105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5800" y="219456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고개를 살짝 돌리기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606040"/>
            <a:ext cx="3977640" cy="347472"/>
          </a:xfrm>
          <a:prstGeom prst="roundRect">
            <a:avLst>
              <a:gd name="adj" fmla="val 2105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85800" y="260604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시선을 창밖으로 옮기기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977640" cy="347472"/>
          </a:xfrm>
          <a:prstGeom prst="roundRect">
            <a:avLst>
              <a:gd name="adj" fmla="val 2105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85800" y="301752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재킷 소매를 정리하기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57200" y="3429000"/>
            <a:ext cx="3977640" cy="347472"/>
          </a:xfrm>
          <a:prstGeom prst="roundRect">
            <a:avLst>
              <a:gd name="adj" fmla="val 2105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85800" y="342900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가방끈을 고쳐 잡기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57200" y="3840480"/>
            <a:ext cx="3977640" cy="347472"/>
          </a:xfrm>
          <a:prstGeom prst="roundRect">
            <a:avLst>
              <a:gd name="adj" fmla="val 2105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84048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의자에서 천천히 일어나기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709160" y="1481328"/>
            <a:ext cx="3977640" cy="1463040"/>
          </a:xfrm>
          <a:prstGeom prst="roundRect">
            <a:avLst>
              <a:gd name="adj" fmla="val 5000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37760" y="16002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클로즈업이라면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4937760" y="192024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눈동자가 살짝 움직이고, 숨을 쉬고, 고개가 아주 조금 움직이는 정도면 충분합니다. 제품 컷은 손이 가볍게 닿거나 빛이 표면을 지나가는 정도.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709160" y="3063240"/>
            <a:ext cx="3977640" cy="1463040"/>
          </a:xfrm>
          <a:prstGeom prst="roundRect">
            <a:avLst>
              <a:gd name="adj" fmla="val 5000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937760" y="318211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고급스러운 브랜드일수록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4937760" y="3502152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움직임을 줄이는 쪽이 더 비싸 보입니다. 정적인 톤이면 걷기보다 서 있는 상태에서 옷자락만 반응하게 하세요.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85800" y="434340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중심 행동 하나 + 반응 한두 개. 머리카락과 옷자락은 행동이 아니라 반응입니다.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CAMERA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카메라 무브 여섯 가지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카메라가 왜 움직이는지 말할 수 없다면 고정이 낫습니다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463040"/>
            <a:ext cx="2633472" cy="1417320"/>
          </a:xfrm>
          <a:prstGeom prst="roundRect">
            <a:avLst>
              <a:gd name="adj" fmla="val 51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03504" y="155448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push in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603504" y="1810512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다가가기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03504" y="2084832"/>
            <a:ext cx="235915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감정이나 제품을 강조. 이미 클로즈업이면 얼굴이 변형됩니다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255264" y="1463040"/>
            <a:ext cx="2633472" cy="1417320"/>
          </a:xfrm>
          <a:prstGeom prst="roundRect">
            <a:avLst>
              <a:gd name="adj" fmla="val 51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401568" y="155448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pull out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3401568" y="1810512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멀어지기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401568" y="2084832"/>
            <a:ext cx="235915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인물과 공간의 관계를 보여줌. 너무 크게 빼면 배경이 새로 만들어집니다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053328" y="1463040"/>
            <a:ext cx="2633472" cy="1417320"/>
          </a:xfrm>
          <a:prstGeom prst="roundRect">
            <a:avLst>
              <a:gd name="adj" fmla="val 51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99632" y="155448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tracking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6199632" y="1810512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따라가기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199632" y="2084832"/>
            <a:ext cx="235915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룩북에서 제일 자주 씁니다. 모델과 속도가 맞아야 합니다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57200" y="3026664"/>
            <a:ext cx="2633472" cy="1417320"/>
          </a:xfrm>
          <a:prstGeom prst="roundRect">
            <a:avLst>
              <a:gd name="adj" fmla="val 51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03504" y="3118104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pan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03504" y="3374136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좌우로 훑기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" y="3648456"/>
            <a:ext cx="235915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한쪽에서 다른 쪽으로 걸어갈 때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3255264" y="3026664"/>
            <a:ext cx="2633472" cy="1417320"/>
          </a:xfrm>
          <a:prstGeom prst="roundRect">
            <a:avLst>
              <a:gd name="adj" fmla="val 51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401568" y="3118104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tilt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3401568" y="3374136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위아래로 훑기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3401568" y="3648456"/>
            <a:ext cx="235915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신발에서 전체 룩으로. 크게 쓰면 비율이 틀어집니다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053328" y="3026664"/>
            <a:ext cx="2633472" cy="1417320"/>
          </a:xfrm>
          <a:prstGeom prst="roundRect">
            <a:avLst>
              <a:gd name="adj" fmla="val 516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199632" y="3118104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orbit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6199632" y="3374136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돌기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199632" y="3648456"/>
            <a:ext cx="235915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입체감은 좋지만 난도 최상. 안 보이던 뒷면을 새로 만들어 의상이 바뀝니다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57200" y="4279392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85800" y="4279392"/>
            <a:ext cx="7772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룩북처럼 의상이 중요한 작업은 큰 회전보다 작은 각도의 부드러운 아크가 안전합니다.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PROMPT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영상 프롬프트는 이 순서로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인물·배경·의상은 이미 이미지 안에 있습니다. 영상 프롬프트는 움직임이 주인공입니다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08760"/>
            <a:ext cx="4846320" cy="438912"/>
          </a:xfrm>
          <a:prstGeom prst="roundRect">
            <a:avLst>
              <a:gd name="adj" fmla="val 16667"/>
            </a:avLst>
          </a:prstGeom>
          <a:solidFill>
            <a:srgbClr val="F3EDE4"/>
          </a:solidFill>
          <a:ln w="12700">
            <a:solidFill>
              <a:srgbClr val="F3EDE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21792" y="1508760"/>
            <a:ext cx="274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150876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누가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2286000" y="1508760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woman in a cream wool coat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457200" y="2020824"/>
            <a:ext cx="4846320" cy="438912"/>
          </a:xfrm>
          <a:prstGeom prst="roundRect">
            <a:avLst>
              <a:gd name="adj" fmla="val 16667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" y="2020824"/>
            <a:ext cx="274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2020824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무엇을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2286000" y="2020824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walks slowly past the camera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457200" y="2532888"/>
            <a:ext cx="4846320" cy="438912"/>
          </a:xfrm>
          <a:prstGeom prst="roundRect">
            <a:avLst>
              <a:gd name="adj" fmla="val 16667"/>
            </a:avLst>
          </a:prstGeom>
          <a:solidFill>
            <a:srgbClr val="F3EDE4"/>
          </a:solidFill>
          <a:ln w="12700">
            <a:solidFill>
              <a:srgbClr val="F3EDE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1792" y="2532888"/>
            <a:ext cx="274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2532888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어떤 속도로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2286000" y="2532888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at a natural pace, unhurried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457200" y="3044952"/>
            <a:ext cx="4846320" cy="438912"/>
          </a:xfrm>
          <a:prstGeom prst="roundRect">
            <a:avLst>
              <a:gd name="adj" fmla="val 16667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21792" y="3044952"/>
            <a:ext cx="274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914400" y="3044952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옷·머리 반응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2286000" y="3044952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her coat hem sways, hair moves slightly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457200" y="3557016"/>
            <a:ext cx="4846320" cy="438912"/>
          </a:xfrm>
          <a:prstGeom prst="roundRect">
            <a:avLst>
              <a:gd name="adj" fmla="val 16667"/>
            </a:avLst>
          </a:prstGeom>
          <a:solidFill>
            <a:srgbClr val="F3EDE4"/>
          </a:solidFill>
          <a:ln w="12700">
            <a:solidFill>
              <a:srgbClr val="F3EDE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21792" y="3557016"/>
            <a:ext cx="274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914400" y="3557016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카메라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2286000" y="3557016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camera tracks alongside her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457200" y="4069080"/>
            <a:ext cx="4846320" cy="438912"/>
          </a:xfrm>
          <a:prstGeom prst="roundRect">
            <a:avLst>
              <a:gd name="adj" fmla="val 16667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21792" y="4069080"/>
            <a:ext cx="274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6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914400" y="4069080"/>
            <a:ext cx="1371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유지할 것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2286000" y="4069080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A4D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same face, same outfit, same lighting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5532120" y="1508760"/>
            <a:ext cx="3154680" cy="2286000"/>
          </a:xfrm>
          <a:prstGeom prst="roundRect">
            <a:avLst>
              <a:gd name="adj" fmla="val 32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5715000" y="164592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E0A27F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 프롬프트를 그대로 다시 쓰지 마세요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5715000" y="2194560"/>
            <a:ext cx="27889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얼굴·옷·배경 설명을 길게 반복하면 움직임 지시가 묻힙니다. 유지할 것만 짧게 적고, 나머지 자리는 동작에 쓰세요.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532120" y="3931920"/>
            <a:ext cx="3154680" cy="822960"/>
          </a:xfrm>
          <a:prstGeom prst="roundRect">
            <a:avLst>
              <a:gd name="adj" fmla="val 8889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715000" y="393192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영어를 화려하게 쓰는 것보다 움직임의 주체와 순서가 분명한 것이 중요합니다.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TIMING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초 단위로 쪼개 쓰기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시간과 비용이 정해져 있으니, 길면 구간을 나눠 지시합니다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463040"/>
            <a:ext cx="8229600" cy="2286000"/>
          </a:xfrm>
          <a:prstGeom prst="roundRect">
            <a:avLst>
              <a:gd name="adj" fmla="val 32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645920"/>
            <a:ext cx="7772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STYLE  영화적인 패션 필름, 35mm 필름 질감, 뮤티드 웜 톤</a:t>
            </a:r>
            <a:endParaRPr lang="en-US" sz="10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LOCK  같은 얼굴, 같은 의상, 같은 조명을 끝까지 유지</a:t>
            </a:r>
            <a:endParaRPr lang="en-US" sz="1050" dirty="0"/>
          </a:p>
          <a:p>
            <a:pPr indent="0" marL="0">
              <a:lnSpc>
                <a:spcPct val="125000"/>
              </a:lnSpc>
              <a:buNone/>
            </a:pPr>
            <a:endParaRPr lang="en-US" sz="10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0-3s   모델이 창가에 서서 고개를 천천히 창밖으로 돌린다. 카메라 고정.</a:t>
            </a:r>
            <a:endParaRPr lang="en-US" sz="10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3-7s   모델이 카메라 앞을 가로질러 걷기 시작한다. 코트 자락이 흔들린다. 카메라가 옆에서 같은 속도로 따라간다.</a:t>
            </a:r>
            <a:endParaRPr lang="en-US" sz="10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7-10s  모델이 멈춰 서서 카메라를 본다. 마지막 1초는 정지.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57200" y="3931920"/>
            <a:ext cx="3977640" cy="868680"/>
          </a:xfrm>
          <a:prstGeom prst="roundRect">
            <a:avLst>
              <a:gd name="adj" fmla="val 8421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8368" y="393192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구간마다 끝 상태를 적으면 다음 컷과 이어 붙이기 쉽습니다.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709160" y="3931920"/>
            <a:ext cx="3977640" cy="868680"/>
          </a:xfrm>
          <a:prstGeom prst="roundRect">
            <a:avLst>
              <a:gd name="adj" fmla="val 842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910328" y="393192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마지막 1~3초를 정지로 두면 컷 끝이 깔끔하고 편집이 편합니다.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TOOLS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지금 쓰는 영상 툴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누가 제일 낫다기보다, 장면에 맞는 툴을 고르는 쪽이 맞습니다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463040"/>
            <a:ext cx="8229600" cy="640080"/>
          </a:xfrm>
          <a:prstGeom prst="roundRect">
            <a:avLst>
              <a:gd name="adj" fmla="val 11429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46304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Seedance 2.5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2514600" y="1463040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시댄스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3611880" y="14630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컷 30초, 레퍼런스 여러 장. 지금 가장 많이 쓰는 기본값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2212848"/>
            <a:ext cx="8229600" cy="640080"/>
          </a:xfrm>
          <a:prstGeom prst="roundRect">
            <a:avLst>
              <a:gd name="adj" fmla="val 11429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5800" y="2212848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Kling 3.0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2514600" y="2212848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클링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2212848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가격이 싸고 인물 실사가 좋음. 컷마다 다른 지시를 주는 멀티샷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7200" y="2962656"/>
            <a:ext cx="8229600" cy="640080"/>
          </a:xfrm>
          <a:prstGeom prst="roundRect">
            <a:avLst>
              <a:gd name="adj" fmla="val 11429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85800" y="2962656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Veo 3.1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2514600" y="2962656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비오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3611880" y="2962656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소리가 가장 좋음. 대사나 현장음이 중요한 컷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57200" y="3712464"/>
            <a:ext cx="8229600" cy="640080"/>
          </a:xfrm>
          <a:prstGeom prst="roundRect">
            <a:avLst>
              <a:gd name="adj" fmla="val 11429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85800" y="3712464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Higgsfield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2514600" y="3712464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힉스필드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3611880" y="3712464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카메라 무브 프리셋이 많아 연출 실험에 좋음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57200" y="452628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4526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주의 · 무제한을 내세우는 중계 사이트는 중간에 하위 버전으로 바꿔 생성하는 경우가 있습니다.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3B31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BBBA8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PRACTICE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8580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같은 컷, 카메라만 바꿔보기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887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완성한 룩북 컷 하나로 5초 영상 두 개를 만듭니다. 움직임은 같게 두고 카메라만 바꿉니다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691640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4A3F35"/>
          </a:solidFill>
          <a:ln w="12700">
            <a:solidFill>
              <a:srgbClr val="4A3F3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691640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E0A27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A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1691640"/>
            <a:ext cx="1463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고정 카메라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2560320" y="1691640"/>
            <a:ext cx="5852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camera stays still, she walks past the frame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2560320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4A3F35"/>
          </a:solidFill>
          <a:ln w="12700">
            <a:solidFill>
              <a:srgbClr val="4A3F3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5800" y="2560320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E0A27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B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2560320"/>
            <a:ext cx="1463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트래킹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560320" y="2560320"/>
            <a:ext cx="5852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D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camera tracks alongside her at the same pace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3566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둘을 나란히 보면 카메라만 바꿔도 다른 브랜드처럼 보인다는 걸 바로 느낍니다.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체크 · 얼굴이 유지됐는지 · 손발이 무너지지 않았는지 · 옷 실루엣이 바뀌지 않았는지 · 끝 프레임이 쓸 만한지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3B31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x_crop_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0" y="0"/>
            <a:ext cx="438912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11887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CBBBA8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PART 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55448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이어 붙이고 납품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46888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컷 하나에서 30초 한 편으로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START · END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시작과 끝을 둘 다 정하기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끝나는 장면이 중요할 때 씁니다. 더 크게 움직이려고 쓰는 기능이 아닙니다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481328"/>
            <a:ext cx="3977640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6002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스타트 프레임만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1938528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장을 넣고 다음 행동을 설명합니다. 움직임이 자연스럽고 뜻밖의 좋은 순간이 나옵니다. 대신 어디서 끝날지는 통제하기 어렵습니다.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709160" y="1481328"/>
            <a:ext cx="3977640" cy="1371600"/>
          </a:xfrm>
          <a:prstGeom prst="roundRect">
            <a:avLst>
              <a:gd name="adj" fmla="val 5333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937760" y="16002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스타트 + 엔드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937760" y="1938528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출발점과 도착점을 우리가 정하고 그 사이를 AI가 잇습니다. 마지막 자세와 위치까지 정확히 정할 수 있습니다.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017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이럴 때 엔드 프레임을 씁니다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3346704"/>
            <a:ext cx="1920240" cy="868680"/>
          </a:xfrm>
          <a:prstGeom prst="roundRect">
            <a:avLst>
              <a:gd name="adj" fmla="val 8421"/>
            </a:avLst>
          </a:prstGeom>
          <a:solidFill>
            <a:srgbClr val="F3EDE4"/>
          </a:solidFill>
          <a:ln w="12700">
            <a:solidFill>
              <a:srgbClr val="F3EDE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1792" y="3346704"/>
            <a:ext cx="16276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창밖을 보다 마지막에 카메라를 본다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560320" y="3346704"/>
            <a:ext cx="1920240" cy="868680"/>
          </a:xfrm>
          <a:prstGeom prst="roundRect">
            <a:avLst>
              <a:gd name="adj" fmla="val 842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724912" y="3346704"/>
            <a:ext cx="16276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닫혀 있던 가방이 마지막에 열린다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663440" y="3346704"/>
            <a:ext cx="1920240" cy="868680"/>
          </a:xfrm>
          <a:prstGeom prst="roundRect">
            <a:avLst>
              <a:gd name="adj" fmla="val 8421"/>
            </a:avLst>
          </a:prstGeom>
          <a:solidFill>
            <a:srgbClr val="F3EDE4"/>
          </a:solidFill>
          <a:ln w="12700">
            <a:solidFill>
              <a:srgbClr val="F3EDE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828032" y="3346704"/>
            <a:ext cx="16276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와이드로 시작해 제품 클로즈업으로 끝난다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766560" y="3346704"/>
            <a:ext cx="1920240" cy="868680"/>
          </a:xfrm>
          <a:prstGeom prst="roundRect">
            <a:avLst>
              <a:gd name="adj" fmla="val 8421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31152" y="3346704"/>
            <a:ext cx="16276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다음 컷과 이어 붙일 자리를 미리 맞춘다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57200" y="4370832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85800" y="437083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끝 프레임은 다음 컷의 시작 프레임이 됩니다. 이어 붙일 생각이면 처음부터 끝을 정하세요.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LINK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두 이미지에는 연결점이 있어야 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차이가 클수록 AI가 풀어야 할 문제가 많아지고 중간이 녹아내립니다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481328"/>
            <a:ext cx="3977640" cy="2743200"/>
          </a:xfrm>
          <a:prstGeom prst="roundRect">
            <a:avLst>
              <a:gd name="adj" fmla="val 2667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62763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이어지는 조합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01168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같은 인물, 같은 의상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비슷한 조명과 색온도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이어질 수 있는 자세 (걷기 시작 → 멈춤)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같은 공간 안에서의 이동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709160" y="1481328"/>
            <a:ext cx="3977640" cy="2743200"/>
          </a:xfrm>
          <a:prstGeom prst="roundRect">
            <a:avLst>
              <a:gd name="adj" fmla="val 2667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937760" y="162763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녹아내리는 조합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937760" y="201168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정면 전신 → 다른 장소의 얼굴 클로즈업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낮 실외 → 밤 실내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의상이 달라진 두 장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앞모습 → 완전한 뒷모습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57200" y="4370832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85800" y="437083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장소나 의상을 바꾸고 싶으면 한 컷 안에서 하지 말고 컷을 나누세요.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OMNI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완성 이미지 대신 재료로 조립하기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인물·제품·공간을 따로 등록해 한 장면으로 합치는 방식입니다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481328"/>
            <a:ext cx="3977640" cy="1325880"/>
          </a:xfrm>
          <a:prstGeom prst="roundRect">
            <a:avLst>
              <a:gd name="adj" fmla="val 5517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6002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예전 방식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192024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완성 이미지 한 장 안에 모델·의상·배경을 다 만들어 놓고, 그 이미지를 움직였습니다.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709160" y="1481328"/>
            <a:ext cx="3977640" cy="1325880"/>
          </a:xfrm>
          <a:prstGeom prst="roundRect">
            <a:avLst>
              <a:gd name="adj" fmla="val 5517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937760" y="16002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옴니 방식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937760" y="192024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모델 시트, 제품 사진, 공간 사진, 동작 레퍼런스를 각각 넣고 장면을 조립합니다.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2971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그래서 할 일이 바뀝니다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3310128"/>
            <a:ext cx="8229600" cy="493776"/>
          </a:xfrm>
          <a:prstGeom prst="roundRect">
            <a:avLst>
              <a:gd name="adj" fmla="val 14815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85800" y="3310128"/>
            <a:ext cx="9144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예전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645920" y="3310128"/>
            <a:ext cx="6766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좋은 완성 이미지를 만드는 능력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57200" y="3877056"/>
            <a:ext cx="8229600" cy="493776"/>
          </a:xfrm>
          <a:prstGeom prst="roundRect">
            <a:avLst>
              <a:gd name="adj" fmla="val 14815"/>
            </a:avLst>
          </a:prstGeom>
          <a:solidFill>
            <a:srgbClr val="E6DBCB"/>
          </a:solidFill>
          <a:ln w="12700">
            <a:solidFill>
              <a:srgbClr val="E6DBC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85800" y="3877056"/>
            <a:ext cx="9144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지금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645920" y="3877056"/>
            <a:ext cx="67665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어떤 레퍼런스를 고르고 각각 무슨 역할을 줄지 정하는 능력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57200" y="452628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85800" y="4526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레퍼런스는 많이 넣는 게 아니라, 무엇을 유지하고 무엇을 바꿀지 나누는 게 핵심입니다.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30s+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30초를 넘길 때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컷 30초가 상한입니다. 그 다음부터는 이어 붙이는 문제가 됩니다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508760"/>
            <a:ext cx="8229600" cy="566928"/>
          </a:xfrm>
          <a:prstGeom prst="roundRect">
            <a:avLst>
              <a:gd name="adj" fmla="val 1290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03504" y="1508760"/>
            <a:ext cx="292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32688" y="1508760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앞 컷 끝 프레임을 캡처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2331720" y="1508760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마지막 프레임을 그대로 저장해 다음 컷의 시작 프레임으로 넣습니다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57200" y="2167128"/>
            <a:ext cx="8229600" cy="566928"/>
          </a:xfrm>
          <a:prstGeom prst="roundRect">
            <a:avLst>
              <a:gd name="adj" fmla="val 1290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03504" y="2167128"/>
            <a:ext cx="292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932688" y="2167128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유지할 것을 적어 넘김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2331720" y="2167128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얼굴·의상·공간·조명 중 무엇을 그대로 둘지 문장으로 다시 적습니다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57200" y="2825496"/>
            <a:ext cx="8229600" cy="566928"/>
          </a:xfrm>
          <a:prstGeom prst="roundRect">
            <a:avLst>
              <a:gd name="adj" fmla="val 1290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3504" y="2825496"/>
            <a:ext cx="292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932688" y="2825496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앞 컷부터 순서대로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2331720" y="2825496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뒤 컷을 먼저 뽑으면 넘길 프레임이 없습니다. 순서대로 작업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57200" y="3483864"/>
            <a:ext cx="8229600" cy="566928"/>
          </a:xfrm>
          <a:prstGeom prst="roundRect">
            <a:avLst>
              <a:gd name="adj" fmla="val 1290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03504" y="3483864"/>
            <a:ext cx="292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932688" y="3483864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연결부는 브릿지 인서트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2331720" y="3483864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캡처로 바로 이어 붙이면 튑니다. 다른 앵글 2~4초를 사이에 넣으세요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57200" y="434340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434340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문 여닫기처럼 상태가 바뀌는 동작은 연결부에서 자주 깨집니다. 그 순간은 한 컷 안에서 끝내세요.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SEQUENCE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30초 룩북 영상 구성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이미지 5컷 시퀀스를 그대로 영상으로 옮기면 됩니다</a:t>
            </a:r>
            <a:endParaRPr lang="en-US" sz="1150" dirty="0"/>
          </a:p>
        </p:txBody>
      </p:sp>
      <p:pic>
        <p:nvPicPr>
          <p:cNvPr id="5" name="Image 0" descr="x_crop_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1508760" cy="1600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315468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342900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공간  5s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3730752"/>
            <a:ext cx="1508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와이드, 카메라 고정. 사람 없이 공간만</a:t>
            </a:r>
            <a:endParaRPr lang="en-US" sz="900" dirty="0"/>
          </a:p>
        </p:txBody>
      </p:sp>
      <p:pic>
        <p:nvPicPr>
          <p:cNvPr id="9" name="Image 1" descr="x_crop_4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552" y="1463040"/>
            <a:ext cx="1508760" cy="16002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130552" y="315468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02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2130552" y="342900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등장  7s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2130552" y="3730752"/>
            <a:ext cx="1508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모델이 프레임 안으로 들어와 선다</a:t>
            </a:r>
            <a:endParaRPr lang="en-US" sz="900" dirty="0"/>
          </a:p>
        </p:txBody>
      </p:sp>
      <p:pic>
        <p:nvPicPr>
          <p:cNvPr id="13" name="Image 2" descr="x_crop_5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904" y="1463040"/>
            <a:ext cx="1508760" cy="16002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803904" y="315468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3803904" y="342900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걷기  8s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3803904" y="3730752"/>
            <a:ext cx="1508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트래킹. 옷의 움직임이 보이는 구간</a:t>
            </a:r>
            <a:endParaRPr lang="en-US" sz="900" dirty="0"/>
          </a:p>
        </p:txBody>
      </p:sp>
      <p:pic>
        <p:nvPicPr>
          <p:cNvPr id="17" name="Image 3" descr="x_crop_6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7256" y="1463040"/>
            <a:ext cx="1508760" cy="16002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477256" y="315468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04</a:t>
            </a:r>
            <a:endParaRPr lang="en-US" sz="1400" dirty="0"/>
          </a:p>
        </p:txBody>
      </p:sp>
      <p:sp>
        <p:nvSpPr>
          <p:cNvPr id="19" name="Text 13"/>
          <p:cNvSpPr txBox="1"/>
          <p:nvPr/>
        </p:nvSpPr>
        <p:spPr>
          <a:xfrm>
            <a:off x="5477256" y="342900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디테일  5s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5477256" y="3730752"/>
            <a:ext cx="1508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클로즈업. 손이 소재를 스치는 정도</a:t>
            </a:r>
            <a:endParaRPr lang="en-US" sz="900" dirty="0"/>
          </a:p>
        </p:txBody>
      </p:sp>
      <p:pic>
        <p:nvPicPr>
          <p:cNvPr id="21" name="Image 4" descr="x_crop_7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0608" y="1463040"/>
            <a:ext cx="1508760" cy="16002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150608" y="315468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05</a:t>
            </a:r>
            <a:endParaRPr lang="en-US" sz="1400" dirty="0"/>
          </a:p>
        </p:txBody>
      </p:sp>
      <p:sp>
        <p:nvSpPr>
          <p:cNvPr id="23" name="Text 16"/>
          <p:cNvSpPr txBox="1"/>
          <p:nvPr/>
        </p:nvSpPr>
        <p:spPr>
          <a:xfrm>
            <a:off x="7150608" y="342900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마무리  5s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7150608" y="3730752"/>
            <a:ext cx="1508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멈춰 서서 카메라를 본다. 끝 1초 정지</a:t>
            </a:r>
            <a:endParaRPr lang="en-US" sz="900" dirty="0"/>
          </a:p>
        </p:txBody>
      </p:sp>
      <p:sp>
        <p:nvSpPr>
          <p:cNvPr id="25" name="Shape 18"/>
          <p:cNvSpPr/>
          <p:nvPr/>
        </p:nvSpPr>
        <p:spPr>
          <a:xfrm>
            <a:off x="457200" y="4572000"/>
            <a:ext cx="8229600" cy="411480"/>
          </a:xfrm>
          <a:prstGeom prst="roundRect">
            <a:avLst>
              <a:gd name="adj" fmla="val 17778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26" name="Text 19"/>
          <p:cNvSpPr txBox="1"/>
          <p:nvPr/>
        </p:nvSpPr>
        <p:spPr>
          <a:xfrm>
            <a:off x="685800" y="457200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컷 길이를 다르게 두면 지루하지 않습니다. 긴 컷 하나, 짧은 컷 여럿.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DELIVERY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납품 형식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클라이언트에게 보낼 때 맞춰야 하는 것들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463040"/>
            <a:ext cx="2633472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03504" y="155448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ratio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603504" y="1810512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비율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03504" y="2084832"/>
            <a:ext cx="23591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인스타 9:16, 상세페이지 4:5, 유튜브 16:9. 처음부터 정하고 생성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255264" y="1463040"/>
            <a:ext cx="2633472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401568" y="155448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length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3401568" y="1810512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길이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401568" y="2084832"/>
            <a:ext cx="23591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피드는 15~30초, 상세페이지는 더 짧게. 첫 1초에 제품이 보이게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053328" y="1463040"/>
            <a:ext cx="2633472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199632" y="1554480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sound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6199632" y="1810512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사운드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199632" y="2084832"/>
            <a:ext cx="23591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음악은 저작권 확인. 발소리·옷 스치는 소리만으로도 충분합니다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57200" y="2980944"/>
            <a:ext cx="2633472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03504" y="3072384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subtitle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03504" y="3328416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자막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" y="3602736"/>
            <a:ext cx="23591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브랜드명과 제품명만. 글자는 안전 영역 안으로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3255264" y="2980944"/>
            <a:ext cx="2633472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401568" y="3072384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quality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3401568" y="3328416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화질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3401568" y="3602736"/>
            <a:ext cx="23591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원본 해상도 유지. 업스케일은 완성 승인 후에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053328" y="2980944"/>
            <a:ext cx="2633472" cy="1371600"/>
          </a:xfrm>
          <a:prstGeom prst="roundRect">
            <a:avLst>
              <a:gd name="adj" fmla="val 5333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199632" y="3072384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files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6199632" y="3328416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같이 넘기는 것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199632" y="3602736"/>
            <a:ext cx="23591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영상, 썸네일용 스틸, 사용한 컷 원본, 비율별 버전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57200" y="420624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85800" y="420624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영상만 보내지 말고 스틸컷을 같이 보내세요. 상세페이지와 피드에 바로 쓸 수 있어 재의뢰로 이어집니다.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ED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A0674B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FIX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영상이 이상할 때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155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증상을 보고 원인이 된 지시만 고칩니다</a:t>
            </a:r>
            <a:endParaRPr lang="en-US" sz="115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146304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증상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3017520" y="1463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8A7B6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원인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5943600" y="14630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고치기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83080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21792" y="1783080"/>
            <a:ext cx="2286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얼굴이 중간에 바뀐다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3017520" y="1783080"/>
            <a:ext cx="2834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움직임이 크거나 카메라가 많이 돈다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5943600" y="1783080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orbit·큰 tilt를 빼고 작은 아크로. 유지할 것을 다시 적기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57200" y="2368296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F3EDE4"/>
          </a:solidFill>
          <a:ln w="12700">
            <a:solidFill>
              <a:srgbClr val="F3EDE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1792" y="2368296"/>
            <a:ext cx="2286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손발이 녹는다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3017520" y="2368296"/>
            <a:ext cx="2834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원본 이미지에서 이미 뭉개져 있었다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5943600" y="2368296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원본을 바꾸거나 손발이 덜 보이는 구도로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57200" y="2953512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21792" y="2953512"/>
            <a:ext cx="2286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옷 실루엣이 달라진다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3017520" y="2953512"/>
            <a:ext cx="2834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레퍼런스가 여러 장이라 우선순위가 없다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5943600" y="2953512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레퍼런스를 줄이고 의상 유지를 한 문장으로 못 박기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57200" y="3538728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F3EDE4"/>
          </a:solidFill>
          <a:ln w="12700">
            <a:solidFill>
              <a:srgbClr val="F3EDE4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21792" y="3538728"/>
            <a:ext cx="2286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움직임이 어색하다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3017520" y="3538728"/>
            <a:ext cx="2834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컷에 행동이 너무 많다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5943600" y="3538728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중심 행동 하나만 남기고 나머지는 반응으로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457200" y="4123944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DE5D9"/>
          </a:solidFill>
          <a:ln w="12700">
            <a:solidFill>
              <a:srgbClr val="EDE5D9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21792" y="4123944"/>
            <a:ext cx="2286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B3129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컷 연결이 튄다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3017520" y="4123944"/>
            <a:ext cx="2834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4D4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앞 컷 끝과 뒤 컷 시작이 다르다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5943600" y="4123944"/>
            <a:ext cx="2651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A0674B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끝 프레임을 캡처해 시작으로 쓰고 브릿지 2~4초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457200" y="4754880"/>
            <a:ext cx="8229600" cy="0"/>
          </a:xfrm>
          <a:prstGeom prst="roundRect">
            <a:avLst>
              <a:gd name="adj" fmla="val Infinity"/>
            </a:avLst>
          </a:prstGeom>
          <a:solidFill>
            <a:srgbClr val="3B3129"/>
          </a:solidFill>
          <a:ln w="12700">
            <a:solidFill>
              <a:srgbClr val="3B3129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B31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CBBBA8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PRACTICE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8580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30초 룩북 영상 한 편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1887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지금까지 만든 컷으로 끝까지 가봅니다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1600200"/>
            <a:ext cx="8229600" cy="512064"/>
          </a:xfrm>
          <a:prstGeom prst="roundRect">
            <a:avLst>
              <a:gd name="adj" fmla="val 10714"/>
            </a:avLst>
          </a:prstGeom>
          <a:solidFill>
            <a:srgbClr val="4A3F35"/>
          </a:solidFill>
          <a:ln w="12700">
            <a:solidFill>
              <a:srgbClr val="4A3F3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600200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0A27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1600200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컷 순서를 종이에 먼저 적기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4206240" y="1600200"/>
            <a:ext cx="4206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5컷, 각 몇 초, 무슨 행동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57200" y="2203704"/>
            <a:ext cx="8229600" cy="512064"/>
          </a:xfrm>
          <a:prstGeom prst="roundRect">
            <a:avLst>
              <a:gd name="adj" fmla="val 10714"/>
            </a:avLst>
          </a:prstGeom>
          <a:solidFill>
            <a:srgbClr val="4A3F35"/>
          </a:solidFill>
          <a:ln w="12700">
            <a:solidFill>
              <a:srgbClr val="4A3F3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5800" y="2203704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0A27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203704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앞 컷부터 순서대로 생성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206240" y="2203704"/>
            <a:ext cx="4206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끝 프레임 캡처해서 다음 컷 시작으로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57200" y="2807208"/>
            <a:ext cx="8229600" cy="512064"/>
          </a:xfrm>
          <a:prstGeom prst="roundRect">
            <a:avLst>
              <a:gd name="adj" fmla="val 10714"/>
            </a:avLst>
          </a:prstGeom>
          <a:solidFill>
            <a:srgbClr val="4A3F35"/>
          </a:solidFill>
          <a:ln w="12700">
            <a:solidFill>
              <a:srgbClr val="4A3F3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85800" y="2807208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0A27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51560" y="2807208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연결부에 브릿지 넣기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2807208"/>
            <a:ext cx="4206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튀는 자리에 다른 앵글 2~4초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410712"/>
            <a:ext cx="8229600" cy="512064"/>
          </a:xfrm>
          <a:prstGeom prst="roundRect">
            <a:avLst>
              <a:gd name="adj" fmla="val 10714"/>
            </a:avLst>
          </a:prstGeom>
          <a:solidFill>
            <a:srgbClr val="4A3F35"/>
          </a:solidFill>
          <a:ln w="12700">
            <a:solidFill>
              <a:srgbClr val="4A3F3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85800" y="3410712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0A27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4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51560" y="3410712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이어 붙이고 소리 넣기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4206240" y="3410712"/>
            <a:ext cx="4206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발소리·옷 스치는 소리 정도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57200" y="4014216"/>
            <a:ext cx="8229600" cy="512064"/>
          </a:xfrm>
          <a:prstGeom prst="roundRect">
            <a:avLst>
              <a:gd name="adj" fmla="val 10714"/>
            </a:avLst>
          </a:prstGeom>
          <a:solidFill>
            <a:srgbClr val="4A3F35"/>
          </a:solidFill>
          <a:ln w="12700">
            <a:solidFill>
              <a:srgbClr val="4A3F3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4014216"/>
            <a:ext cx="274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0A27F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5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51560" y="4014216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3EDE4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비율별로 내보내기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4206240" y="4014216"/>
            <a:ext cx="4206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9:16과 4:5 두 벌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4663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완성하면 포트폴리오에 올리고, 스틸컷 몇 장을 같이 올리세요.</a:t>
            </a:r>
            <a:endParaRPr lang="en-US" sz="11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3B31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x_crop_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2062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54880" y="155448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dirty="0">
                <a:solidFill>
                  <a:srgbClr val="F3EDE4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54880" y="237744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BBBA8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만든 영상은 꼭 올려보세요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754880" y="35661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3EDE4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Instagram  @robesage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4754880" y="38862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CBBBA8"/>
                </a:solidFill>
                <a:latin typeface="Didot" pitchFamily="34" charset="0"/>
                <a:ea typeface="Didot" pitchFamily="34" charset="-122"/>
                <a:cs typeface="Didot" pitchFamily="34" charset="-120"/>
              </a:rPr>
              <a:t>robesage.myportfolio.com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2026-10-09T11:50:46Z</dcterms:created>
  <dcterms:modified xsi:type="dcterms:W3CDTF">2026-10-09T11:50:46Z</dcterms:modified>
</cp:coreProperties>
</file>