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_crop_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4880" y="0"/>
            <a:ext cx="438912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6400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WORKSHOP GUIDE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1051560"/>
            <a:ext cx="40233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48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GPTs</a:t>
            </a:r>
            <a:endParaRPr lang="en-US" sz="4800" dirty="0"/>
          </a:p>
          <a:p>
            <a:pPr indent="0" marL="0">
              <a:lnSpc>
                <a:spcPct val="90000"/>
              </a:lnSpc>
              <a:buNone/>
            </a:pPr>
            <a:r>
              <a:rPr lang="en-US" sz="48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&amp; Gem</a:t>
            </a:r>
            <a:endParaRPr lang="en-US" sz="48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283464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나만의 룩북 프롬프트 비서 만들기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42976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8A7B6C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ROBESAGE  ·  AI Visual Director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WHAT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GPTs와 Gem은 무엇인가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내 규칙을 한 번 넣어두면, 한 줄만 말해도 규칙대로 답하는 나만의 AI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600200"/>
            <a:ext cx="3977640" cy="1600200"/>
          </a:xfrm>
          <a:prstGeom prst="roundRect">
            <a:avLst>
              <a:gd name="adj" fmla="val 4571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85800" y="1755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GPTs</a:t>
            </a:r>
            <a:endParaRPr lang="en-US" sz="2600" dirty="0"/>
          </a:p>
        </p:txBody>
      </p:sp>
      <p:sp>
        <p:nvSpPr>
          <p:cNvPr id="7" name="Text 5"/>
          <p:cNvSpPr txBox="1"/>
          <p:nvPr/>
        </p:nvSpPr>
        <p:spPr>
          <a:xfrm>
            <a:off x="2834640" y="187452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i="1" dirty="0">
                <a:solidFill>
                  <a:srgbClr val="8A7B6C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ChatGPT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331720"/>
            <a:ext cx="3520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ChatGPT를 내 용도에 맞게 만든 맞춤 버전입니다. 지침, 참고 파일, 기능을 넣어 저장합니다.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709160" y="1600200"/>
            <a:ext cx="3977640" cy="1600200"/>
          </a:xfrm>
          <a:prstGeom prst="roundRect">
            <a:avLst>
              <a:gd name="adj" fmla="val 4571"/>
            </a:avLst>
          </a:prstGeom>
          <a:solidFill>
            <a:srgbClr val="E6DBCB"/>
          </a:solidFill>
          <a:ln w="12700">
            <a:solidFill>
              <a:srgbClr val="E6DBC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937760" y="1755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Gem</a:t>
            </a:r>
            <a:endParaRPr lang="en-US" sz="2600" dirty="0"/>
          </a:p>
        </p:txBody>
      </p:sp>
      <p:sp>
        <p:nvSpPr>
          <p:cNvPr id="11" name="Text 9"/>
          <p:cNvSpPr txBox="1"/>
          <p:nvPr/>
        </p:nvSpPr>
        <p:spPr>
          <a:xfrm>
            <a:off x="7086600" y="187452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i="1" dirty="0">
                <a:solidFill>
                  <a:srgbClr val="8A7B6C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Gemini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4937760" y="2331720"/>
            <a:ext cx="3520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제미나이의 같은 기능입니다. 구글 프로 구독이 있으면 제미나이에서 바로 만들 수 있습니다.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57200" y="3429000"/>
            <a:ext cx="8229600" cy="1234440"/>
          </a:xfrm>
          <a:prstGeom prst="roundRect">
            <a:avLst>
              <a:gd name="adj" fmla="val 5926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85800" y="354787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0A27F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이렇게 달라집니다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685800" y="3886200"/>
            <a:ext cx="7772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rgbClr val="CBBBA8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그냥 쓸 때  </a:t>
            </a:r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"영어로 써줘, 감정 단어 빼줘, 파라미터 끝에 붙여줘"를 매번 반복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rgbClr val="E0A27F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만들어 두면  </a:t>
            </a:r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"22살 한국 모델, 카페 창가, 룩북용" 한 줄이면 규칙대로 완성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STEP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들어가기</a:t>
            </a:r>
            <a:endParaRPr lang="en-US" sz="2400" dirty="0"/>
          </a:p>
        </p:txBody>
      </p:sp>
      <p:pic>
        <p:nvPicPr>
          <p:cNvPr id="4" name="Image 0" descr="g_entr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234440"/>
            <a:ext cx="5394960" cy="3299258"/>
          </a:xfrm>
          <a:prstGeom prst="rect">
            <a:avLst/>
          </a:prstGeom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pic>
      <p:sp>
        <p:nvSpPr>
          <p:cNvPr id="5" name="Shape 2"/>
          <p:cNvSpPr/>
          <p:nvPr/>
        </p:nvSpPr>
        <p:spPr>
          <a:xfrm>
            <a:off x="457200" y="1234440"/>
            <a:ext cx="5394960" cy="3299258"/>
          </a:xfrm>
          <a:prstGeom prst="rect">
            <a:avLst/>
          </a:prstGeom>
          <a:ln w="9525">
            <a:solidFill>
              <a:srgbClr val="D8CFC2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5382136" y="1235738"/>
            <a:ext cx="435060" cy="220440"/>
          </a:xfrm>
          <a:prstGeom prst="roundRect">
            <a:avLst>
              <a:gd name="adj" fmla="val 20740"/>
            </a:avLst>
          </a:prstGeom>
          <a:ln w="28575">
            <a:solidFill>
              <a:srgbClr val="D9534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254120" y="1107722"/>
            <a:ext cx="256032" cy="256032"/>
          </a:xfrm>
          <a:prstGeom prst="ellipse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254120" y="1107722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1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6126480" y="1371600"/>
            <a:ext cx="310896" cy="310896"/>
          </a:xfrm>
          <a:prstGeom prst="ellipse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12648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6565392" y="1353312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오른쪽 위 + 만들기</a:t>
            </a:r>
            <a:endParaRPr lang="en-US" sz="1250" dirty="0"/>
          </a:p>
        </p:txBody>
      </p:sp>
      <p:sp>
        <p:nvSpPr>
          <p:cNvPr id="12" name="Text 9"/>
          <p:cNvSpPr txBox="1"/>
          <p:nvPr/>
        </p:nvSpPr>
        <p:spPr>
          <a:xfrm>
            <a:off x="6565392" y="164592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ChatGPT 왼쪽 메뉴의 GPT, 또는 chatgpt.com/gpts 로 들어가서 누릅니다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6217920" y="2331720"/>
            <a:ext cx="128016" cy="128016"/>
          </a:xfrm>
          <a:prstGeom prst="ellipse">
            <a:avLst/>
          </a:prstGeom>
          <a:solidFill>
            <a:srgbClr val="C9B196"/>
          </a:solidFill>
          <a:ln w="12700">
            <a:solidFill>
              <a:srgbClr val="C9B196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126480" y="224028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6565392" y="2221992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내 GPT</a:t>
            </a:r>
            <a:endParaRPr lang="en-US" sz="1250" dirty="0"/>
          </a:p>
        </p:txBody>
      </p:sp>
      <p:sp>
        <p:nvSpPr>
          <p:cNvPr id="16" name="Text 13"/>
          <p:cNvSpPr txBox="1"/>
          <p:nvPr/>
        </p:nvSpPr>
        <p:spPr>
          <a:xfrm>
            <a:off x="6565392" y="251460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만든 GPT는 여기에 모입니다. 다시 고칠 때도 여기서 엽니다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STEP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만들기 탭: 말로 만들기</a:t>
            </a:r>
            <a:endParaRPr lang="en-US" sz="2400" dirty="0"/>
          </a:p>
        </p:txBody>
      </p:sp>
      <p:pic>
        <p:nvPicPr>
          <p:cNvPr id="4" name="Image 0" descr="g_crea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234440"/>
            <a:ext cx="5394960" cy="2728806"/>
          </a:xfrm>
          <a:prstGeom prst="rect">
            <a:avLst/>
          </a:prstGeom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pic>
      <p:sp>
        <p:nvSpPr>
          <p:cNvPr id="5" name="Shape 2"/>
          <p:cNvSpPr/>
          <p:nvPr/>
        </p:nvSpPr>
        <p:spPr>
          <a:xfrm>
            <a:off x="457200" y="1234440"/>
            <a:ext cx="5394960" cy="2728806"/>
          </a:xfrm>
          <a:prstGeom prst="rect">
            <a:avLst/>
          </a:prstGeom>
          <a:ln w="9525">
            <a:solidFill>
              <a:srgbClr val="D8CFC2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130670" y="1448469"/>
            <a:ext cx="713586" cy="205416"/>
          </a:xfrm>
          <a:prstGeom prst="roundRect">
            <a:avLst>
              <a:gd name="adj" fmla="val 22257"/>
            </a:avLst>
          </a:prstGeom>
          <a:ln w="28575">
            <a:solidFill>
              <a:srgbClr val="D9534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002654" y="1320453"/>
            <a:ext cx="256032" cy="256032"/>
          </a:xfrm>
          <a:prstGeom prst="ellipse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1002654" y="1320453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1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629461" y="3655181"/>
            <a:ext cx="2352958" cy="261105"/>
          </a:xfrm>
          <a:prstGeom prst="roundRect">
            <a:avLst>
              <a:gd name="adj" fmla="val 17510"/>
            </a:avLst>
          </a:prstGeom>
          <a:ln w="28575">
            <a:solidFill>
              <a:srgbClr val="D9534F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01445" y="3527165"/>
            <a:ext cx="256032" cy="256032"/>
          </a:xfrm>
          <a:prstGeom prst="ellipse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501445" y="3527165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2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6126480" y="1371600"/>
            <a:ext cx="310896" cy="310896"/>
          </a:xfrm>
          <a:prstGeom prst="ellipse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612648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6565392" y="1353312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만들기 탭</a:t>
            </a:r>
            <a:endParaRPr lang="en-US" sz="1250" dirty="0"/>
          </a:p>
        </p:txBody>
      </p:sp>
      <p:sp>
        <p:nvSpPr>
          <p:cNvPr id="15" name="Text 12"/>
          <p:cNvSpPr txBox="1"/>
          <p:nvPr/>
        </p:nvSpPr>
        <p:spPr>
          <a:xfrm>
            <a:off x="6565392" y="164592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처음 열면 이 탭입니다. 대화로 GPT를 만드는 곳입니다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6126480" y="2240280"/>
            <a:ext cx="310896" cy="310896"/>
          </a:xfrm>
          <a:prstGeom prst="ellipse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6126480" y="224028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6565392" y="2221992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원하는 걸 설명하기</a:t>
            </a:r>
            <a:endParaRPr lang="en-US" sz="1250" dirty="0"/>
          </a:p>
        </p:txBody>
      </p:sp>
      <p:sp>
        <p:nvSpPr>
          <p:cNvPr id="19" name="Text 16"/>
          <p:cNvSpPr txBox="1"/>
          <p:nvPr/>
        </p:nvSpPr>
        <p:spPr>
          <a:xfrm>
            <a:off x="6565392" y="251460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"룩북용 미드저니 프롬프트를 써주는 도우미를 만들고 싶어"처럼 쓰면 이름과 지침을 알아서 채워줍니다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6217920" y="3200400"/>
            <a:ext cx="128016" cy="128016"/>
          </a:xfrm>
          <a:prstGeom prst="ellipse">
            <a:avLst/>
          </a:prstGeom>
          <a:solidFill>
            <a:srgbClr val="C9B196"/>
          </a:solidFill>
          <a:ln w="12700">
            <a:solidFill>
              <a:srgbClr val="C9B196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6126480" y="31089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6565392" y="3090672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오른쪽 미리 보기</a:t>
            </a:r>
            <a:endParaRPr lang="en-US" sz="1250" dirty="0"/>
          </a:p>
        </p:txBody>
      </p:sp>
      <p:sp>
        <p:nvSpPr>
          <p:cNvPr id="23" name="Text 20"/>
          <p:cNvSpPr txBox="1"/>
          <p:nvPr/>
        </p:nvSpPr>
        <p:spPr>
          <a:xfrm>
            <a:off x="6565392" y="33832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만들면서 바로 시험해볼 수 있습니다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STEP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구성 탭: 직접 채우기</a:t>
            </a:r>
            <a:endParaRPr lang="en-US" sz="2400" dirty="0"/>
          </a:p>
        </p:txBody>
      </p:sp>
      <p:pic>
        <p:nvPicPr>
          <p:cNvPr id="4" name="Image 0" descr="g_config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234440"/>
            <a:ext cx="5394960" cy="2728806"/>
          </a:xfrm>
          <a:prstGeom prst="rect">
            <a:avLst/>
          </a:prstGeom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pic>
      <p:sp>
        <p:nvSpPr>
          <p:cNvPr id="5" name="Shape 2"/>
          <p:cNvSpPr/>
          <p:nvPr/>
        </p:nvSpPr>
        <p:spPr>
          <a:xfrm>
            <a:off x="457200" y="1234440"/>
            <a:ext cx="5394960" cy="2728806"/>
          </a:xfrm>
          <a:prstGeom prst="rect">
            <a:avLst/>
          </a:prstGeom>
          <a:ln w="9525">
            <a:solidFill>
              <a:srgbClr val="D8CFC2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771104" y="1448469"/>
            <a:ext cx="710105" cy="205416"/>
          </a:xfrm>
          <a:prstGeom prst="roundRect">
            <a:avLst>
              <a:gd name="adj" fmla="val 22257"/>
            </a:avLst>
          </a:prstGeom>
          <a:ln w="28575">
            <a:solidFill>
              <a:srgbClr val="D9534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643088" y="1320453"/>
            <a:ext cx="256032" cy="256032"/>
          </a:xfrm>
          <a:prstGeom prst="ellipse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1643088" y="1320453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1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476314" y="2711933"/>
            <a:ext cx="2655772" cy="529113"/>
          </a:xfrm>
          <a:prstGeom prst="roundRect">
            <a:avLst>
              <a:gd name="adj" fmla="val 8641"/>
            </a:avLst>
          </a:prstGeom>
          <a:ln w="28575">
            <a:solidFill>
              <a:srgbClr val="D9534F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48298" y="2583917"/>
            <a:ext cx="256032" cy="256032"/>
          </a:xfrm>
          <a:prstGeom prst="ellipse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348298" y="2583917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2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476314" y="3421980"/>
            <a:ext cx="2655772" cy="201935"/>
          </a:xfrm>
          <a:prstGeom prst="roundRect">
            <a:avLst>
              <a:gd name="adj" fmla="val 22641"/>
            </a:avLst>
          </a:prstGeom>
          <a:ln w="28575">
            <a:solidFill>
              <a:srgbClr val="D9534F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348298" y="3293964"/>
            <a:ext cx="256032" cy="256032"/>
          </a:xfrm>
          <a:prstGeom prst="ellipse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348298" y="329396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6126480" y="1371600"/>
            <a:ext cx="310896" cy="310896"/>
          </a:xfrm>
          <a:prstGeom prst="ellipse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612648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1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6565392" y="1353312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구성 탭</a:t>
            </a:r>
            <a:endParaRPr lang="en-US" sz="1250" dirty="0"/>
          </a:p>
        </p:txBody>
      </p:sp>
      <p:sp>
        <p:nvSpPr>
          <p:cNvPr id="18" name="Text 15"/>
          <p:cNvSpPr txBox="1"/>
          <p:nvPr/>
        </p:nvSpPr>
        <p:spPr>
          <a:xfrm>
            <a:off x="6565392" y="164592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이름, 설명, 지침을 직접 씁니다. 만들기 탭 결과도 여기서 고칩니다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6126480" y="2240280"/>
            <a:ext cx="310896" cy="310896"/>
          </a:xfrm>
          <a:prstGeom prst="ellipse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6126480" y="224028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2</a:t>
            </a:r>
            <a:endParaRPr lang="en-US" sz="1200" dirty="0"/>
          </a:p>
        </p:txBody>
      </p:sp>
      <p:sp>
        <p:nvSpPr>
          <p:cNvPr id="21" name="Text 18"/>
          <p:cNvSpPr txBox="1"/>
          <p:nvPr/>
        </p:nvSpPr>
        <p:spPr>
          <a:xfrm>
            <a:off x="6565392" y="2221992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지침</a:t>
            </a:r>
            <a:endParaRPr lang="en-US" sz="1250" dirty="0"/>
          </a:p>
        </p:txBody>
      </p:sp>
      <p:sp>
        <p:nvSpPr>
          <p:cNvPr id="22" name="Text 19"/>
          <p:cNvSpPr txBox="1"/>
          <p:nvPr/>
        </p:nvSpPr>
        <p:spPr>
          <a:xfrm>
            <a:off x="6565392" y="251460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가장 중요한 칸입니다. 내 규칙을 여기에 적습니다</a:t>
            </a:r>
            <a:endParaRPr lang="en-US" sz="1000" dirty="0"/>
          </a:p>
        </p:txBody>
      </p:sp>
      <p:sp>
        <p:nvSpPr>
          <p:cNvPr id="23" name="Shape 20"/>
          <p:cNvSpPr/>
          <p:nvPr/>
        </p:nvSpPr>
        <p:spPr>
          <a:xfrm>
            <a:off x="6126480" y="3108960"/>
            <a:ext cx="310896" cy="310896"/>
          </a:xfrm>
          <a:prstGeom prst="ellipse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6126480" y="31089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3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6565392" y="3090672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대화 스타터</a:t>
            </a:r>
            <a:endParaRPr lang="en-US" sz="1250" dirty="0"/>
          </a:p>
        </p:txBody>
      </p:sp>
      <p:sp>
        <p:nvSpPr>
          <p:cNvPr id="26" name="Text 23"/>
          <p:cNvSpPr txBox="1"/>
          <p:nvPr/>
        </p:nvSpPr>
        <p:spPr>
          <a:xfrm>
            <a:off x="6565392" y="33832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자주 쓰는 첫 질문을 버튼으로 만들어 둡니다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STEP 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지식과 기능</a:t>
            </a:r>
            <a:endParaRPr lang="en-US" sz="2400" dirty="0"/>
          </a:p>
        </p:txBody>
      </p:sp>
      <p:pic>
        <p:nvPicPr>
          <p:cNvPr id="4" name="Image 0" descr="g_config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234440"/>
            <a:ext cx="5394960" cy="2728806"/>
          </a:xfrm>
          <a:prstGeom prst="rect">
            <a:avLst/>
          </a:prstGeom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pic>
      <p:sp>
        <p:nvSpPr>
          <p:cNvPr id="5" name="Shape 2"/>
          <p:cNvSpPr/>
          <p:nvPr/>
        </p:nvSpPr>
        <p:spPr>
          <a:xfrm>
            <a:off x="457200" y="1234440"/>
            <a:ext cx="5394960" cy="2728806"/>
          </a:xfrm>
          <a:prstGeom prst="rect">
            <a:avLst/>
          </a:prstGeom>
          <a:ln w="9525">
            <a:solidFill>
              <a:srgbClr val="D8CFC2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476314" y="2523980"/>
            <a:ext cx="400330" cy="201935"/>
          </a:xfrm>
          <a:prstGeom prst="roundRect">
            <a:avLst>
              <a:gd name="adj" fmla="val 22641"/>
            </a:avLst>
          </a:prstGeom>
          <a:ln w="28575">
            <a:solidFill>
              <a:srgbClr val="D9534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348298" y="2395964"/>
            <a:ext cx="256032" cy="256032"/>
          </a:xfrm>
          <a:prstGeom prst="ellipse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348298" y="239596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1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476314" y="3147011"/>
            <a:ext cx="870214" cy="438617"/>
          </a:xfrm>
          <a:prstGeom prst="roundRect">
            <a:avLst>
              <a:gd name="adj" fmla="val 10424"/>
            </a:avLst>
          </a:prstGeom>
          <a:ln w="28575">
            <a:solidFill>
              <a:srgbClr val="D9534F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48298" y="3018995"/>
            <a:ext cx="256032" cy="256032"/>
          </a:xfrm>
          <a:prstGeom prst="ellipse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348298" y="3018995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2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6126480" y="1371600"/>
            <a:ext cx="310896" cy="310896"/>
          </a:xfrm>
          <a:prstGeom prst="ellipse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612648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6565392" y="1353312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지식: 파일 업로드</a:t>
            </a:r>
            <a:endParaRPr lang="en-US" sz="1250" dirty="0"/>
          </a:p>
        </p:txBody>
      </p:sp>
      <p:sp>
        <p:nvSpPr>
          <p:cNvPr id="15" name="Text 12"/>
          <p:cNvSpPr txBox="1"/>
          <p:nvPr/>
        </p:nvSpPr>
        <p:spPr>
          <a:xfrm>
            <a:off x="6565392" y="164592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잘 나온 프롬프트 모음, 내 스타일 설명 같은 파일을 넣으면 참고해서 답합니다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6126480" y="2240280"/>
            <a:ext cx="310896" cy="310896"/>
          </a:xfrm>
          <a:prstGeom prst="ellipse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6126480" y="224028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6565392" y="2221992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기능</a:t>
            </a:r>
            <a:endParaRPr lang="en-US" sz="1250" dirty="0"/>
          </a:p>
        </p:txBody>
      </p:sp>
      <p:sp>
        <p:nvSpPr>
          <p:cNvPr id="19" name="Text 16"/>
          <p:cNvSpPr txBox="1"/>
          <p:nvPr/>
        </p:nvSpPr>
        <p:spPr>
          <a:xfrm>
            <a:off x="6565392" y="251460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웹 검색, 이미지 생성을 켜고 끕니다. 프롬프트만 받을 거면 그대로 둬도 됩니다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6217920" y="3200400"/>
            <a:ext cx="128016" cy="128016"/>
          </a:xfrm>
          <a:prstGeom prst="ellipse">
            <a:avLst/>
          </a:prstGeom>
          <a:solidFill>
            <a:srgbClr val="C9B196"/>
          </a:solidFill>
          <a:ln w="12700">
            <a:solidFill>
              <a:srgbClr val="C9B196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6126480" y="31089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6565392" y="3090672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저장</a:t>
            </a:r>
            <a:endParaRPr lang="en-US" sz="1250" dirty="0"/>
          </a:p>
        </p:txBody>
      </p:sp>
      <p:sp>
        <p:nvSpPr>
          <p:cNvPr id="23" name="Text 20"/>
          <p:cNvSpPr txBox="1"/>
          <p:nvPr/>
        </p:nvSpPr>
        <p:spPr>
          <a:xfrm>
            <a:off x="6565392" y="33832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오른쪽 위 만들기를 누르면 저장됩니다. 나만 쓸지, 공유할지 고릅니다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EXAMPLE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지침에 이렇게 넣으세요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오늘 배운 규칙을 그대로 옮긴 예시입니다. 복사해서 쓰고 내 스타일에 맞게 고치세요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481328"/>
            <a:ext cx="8229600" cy="3246120"/>
          </a:xfrm>
          <a:prstGeom prst="roundRect">
            <a:avLst>
              <a:gd name="adj" fmla="val 2254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664208"/>
            <a:ext cx="76809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너는 패션 룩북 이미지를 만드는 미드저니 프롬프트 작가야.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내가 한국어로 모델, 옷, 장소, 분위기를 말하면 영어 프롬프트 한 개를 써줘.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순서: 장소 → 인물 → 옷 → 상태·행동 → 시선 → 카메라 → 빛·질감 → 파라미터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감정 단어 대신 눈에 보이는 상태와 행동으로 써.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"바꿔줘" 같은 명령문 말고 결과 모습을 묘사해.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빼고 싶은 것은 문장에 쓰지 말고 --no 뒤에 적어.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파라미터는 맨 끝에. 기본값은 --ar 4:5 --raw --s 150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프롬프트 아래에 한국어 번역을 붙여줘.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GEMINI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제미나이 Gem도 똑같습니다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구글 프로 구독이 있으면 오늘 바로 만들 수 있습니다</a:t>
            </a:r>
            <a:endParaRPr lang="en-US" sz="1150" dirty="0"/>
          </a:p>
        </p:txBody>
      </p:sp>
      <p:pic>
        <p:nvPicPr>
          <p:cNvPr id="5" name="Image 0" descr="g_gem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508760"/>
            <a:ext cx="5120640" cy="3201421"/>
          </a:xfrm>
          <a:prstGeom prst="rect">
            <a:avLst/>
          </a:prstGeom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pic>
      <p:sp>
        <p:nvSpPr>
          <p:cNvPr id="6" name="Shape 3"/>
          <p:cNvSpPr/>
          <p:nvPr/>
        </p:nvSpPr>
        <p:spPr>
          <a:xfrm>
            <a:off x="457200" y="1508760"/>
            <a:ext cx="5120640" cy="3201421"/>
          </a:xfrm>
          <a:prstGeom prst="rect">
            <a:avLst/>
          </a:prstGeom>
          <a:ln w="9525">
            <a:solidFill>
              <a:srgbClr val="D8CFC2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12635" y="1982615"/>
            <a:ext cx="2290463" cy="461079"/>
          </a:xfrm>
          <a:prstGeom prst="roundRect">
            <a:avLst>
              <a:gd name="adj" fmla="val 9916"/>
            </a:avLst>
          </a:prstGeom>
          <a:ln w="28575">
            <a:solidFill>
              <a:srgbClr val="D9534F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84619" y="1854599"/>
            <a:ext cx="256032" cy="256032"/>
          </a:xfrm>
          <a:prstGeom prst="ellipse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84619" y="1854599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1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812635" y="3105562"/>
            <a:ext cx="2290463" cy="571332"/>
          </a:xfrm>
          <a:prstGeom prst="roundRect">
            <a:avLst>
              <a:gd name="adj" fmla="val 8002"/>
            </a:avLst>
          </a:prstGeom>
          <a:ln w="28575">
            <a:solidFill>
              <a:srgbClr val="D9534F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4619" y="2977546"/>
            <a:ext cx="256032" cy="256032"/>
          </a:xfrm>
          <a:prstGeom prst="ellipse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84619" y="297754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2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812635" y="4155007"/>
            <a:ext cx="2290463" cy="269157"/>
          </a:xfrm>
          <a:prstGeom prst="roundRect">
            <a:avLst>
              <a:gd name="adj" fmla="val 16986"/>
            </a:avLst>
          </a:prstGeom>
          <a:ln w="28575">
            <a:solidFill>
              <a:srgbClr val="D9534F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684619" y="4026991"/>
            <a:ext cx="256032" cy="256032"/>
          </a:xfrm>
          <a:prstGeom prst="ellipse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84619" y="4026991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3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5039000" y="1692690"/>
            <a:ext cx="371243" cy="240573"/>
          </a:xfrm>
          <a:prstGeom prst="roundRect">
            <a:avLst>
              <a:gd name="adj" fmla="val 19005"/>
            </a:avLst>
          </a:prstGeom>
          <a:ln w="28575">
            <a:solidFill>
              <a:srgbClr val="D9534F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910984" y="1564674"/>
            <a:ext cx="256032" cy="256032"/>
          </a:xfrm>
          <a:prstGeom prst="ellipse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4910984" y="156467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4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6126480" y="1508760"/>
            <a:ext cx="310896" cy="310896"/>
          </a:xfrm>
          <a:prstGeom prst="ellipse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6126480" y="15087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1</a:t>
            </a:r>
            <a:endParaRPr lang="en-US" sz="1200" dirty="0"/>
          </a:p>
        </p:txBody>
      </p:sp>
      <p:sp>
        <p:nvSpPr>
          <p:cNvPr id="21" name="Text 18"/>
          <p:cNvSpPr txBox="1"/>
          <p:nvPr/>
        </p:nvSpPr>
        <p:spPr>
          <a:xfrm>
            <a:off x="6565392" y="1490472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들어가기</a:t>
            </a:r>
            <a:endParaRPr lang="en-US" sz="1250" dirty="0"/>
          </a:p>
        </p:txBody>
      </p:sp>
      <p:sp>
        <p:nvSpPr>
          <p:cNvPr id="22" name="Text 19"/>
          <p:cNvSpPr txBox="1"/>
          <p:nvPr/>
        </p:nvSpPr>
        <p:spPr>
          <a:xfrm>
            <a:off x="6565392" y="17830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제미나이 왼쪽 메뉴 Gems에서 새 Gem을 만들고 이름을 씁니다</a:t>
            </a:r>
            <a:endParaRPr lang="en-US" sz="1000" dirty="0"/>
          </a:p>
        </p:txBody>
      </p:sp>
      <p:sp>
        <p:nvSpPr>
          <p:cNvPr id="23" name="Shape 20"/>
          <p:cNvSpPr/>
          <p:nvPr/>
        </p:nvSpPr>
        <p:spPr>
          <a:xfrm>
            <a:off x="6126480" y="2377440"/>
            <a:ext cx="310896" cy="310896"/>
          </a:xfrm>
          <a:prstGeom prst="ellipse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6126480" y="23774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2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6565392" y="2359152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요청 사항</a:t>
            </a:r>
            <a:endParaRPr lang="en-US" sz="1250" dirty="0"/>
          </a:p>
        </p:txBody>
      </p:sp>
      <p:sp>
        <p:nvSpPr>
          <p:cNvPr id="26" name="Text 23"/>
          <p:cNvSpPr txBox="1"/>
          <p:nvPr/>
        </p:nvSpPr>
        <p:spPr>
          <a:xfrm>
            <a:off x="6565392" y="265176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GPT의 지침과 같은 칸입니다. 앞 장의 예시를 그대로 넣으세요</a:t>
            </a:r>
            <a:endParaRPr lang="en-US" sz="1000" dirty="0"/>
          </a:p>
        </p:txBody>
      </p:sp>
      <p:sp>
        <p:nvSpPr>
          <p:cNvPr id="27" name="Shape 24"/>
          <p:cNvSpPr/>
          <p:nvPr/>
        </p:nvSpPr>
        <p:spPr>
          <a:xfrm>
            <a:off x="6126480" y="3246120"/>
            <a:ext cx="310896" cy="310896"/>
          </a:xfrm>
          <a:prstGeom prst="ellipse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6126480" y="32461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3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6565392" y="3227832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지식</a:t>
            </a:r>
            <a:endParaRPr lang="en-US" sz="1250" dirty="0"/>
          </a:p>
        </p:txBody>
      </p:sp>
      <p:sp>
        <p:nvSpPr>
          <p:cNvPr id="30" name="Text 27"/>
          <p:cNvSpPr txBox="1"/>
          <p:nvPr/>
        </p:nvSpPr>
        <p:spPr>
          <a:xfrm>
            <a:off x="6565392" y="352044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참고할 파일을 넣습니다</a:t>
            </a:r>
            <a:endParaRPr lang="en-US" sz="1000" dirty="0"/>
          </a:p>
        </p:txBody>
      </p:sp>
      <p:sp>
        <p:nvSpPr>
          <p:cNvPr id="31" name="Shape 28"/>
          <p:cNvSpPr/>
          <p:nvPr/>
        </p:nvSpPr>
        <p:spPr>
          <a:xfrm>
            <a:off x="6126480" y="4114800"/>
            <a:ext cx="310896" cy="310896"/>
          </a:xfrm>
          <a:prstGeom prst="ellipse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6126480" y="41148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4</a:t>
            </a:r>
            <a:endParaRPr lang="en-US" sz="1200" dirty="0"/>
          </a:p>
        </p:txBody>
      </p:sp>
      <p:sp>
        <p:nvSpPr>
          <p:cNvPr id="33" name="Text 30"/>
          <p:cNvSpPr txBox="1"/>
          <p:nvPr/>
        </p:nvSpPr>
        <p:spPr>
          <a:xfrm>
            <a:off x="6565392" y="4096512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저장</a:t>
            </a:r>
            <a:endParaRPr lang="en-US" sz="1250" dirty="0"/>
          </a:p>
        </p:txBody>
      </p:sp>
      <p:sp>
        <p:nvSpPr>
          <p:cNvPr id="34" name="Text 31"/>
          <p:cNvSpPr txBox="1"/>
          <p:nvPr/>
        </p:nvSpPr>
        <p:spPr>
          <a:xfrm>
            <a:off x="6565392" y="438912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오른쪽 미리보기로 시험해보고 저장합니다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COMPARE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한눈에 비교</a:t>
            </a:r>
            <a:endParaRPr lang="en-US" sz="24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822960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3291840"/>
                <a:gridCol w="329184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09728" marR="10972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3B312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ChatGPT GPTs</a:t>
                      </a:r>
                      <a:endParaRPr lang="en-US" sz="110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09728" marR="10972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3B312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Gemini Gem</a:t>
                      </a:r>
                      <a:endParaRPr lang="en-US" sz="110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09728" marR="10972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3B3129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A0674B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어디서</a:t>
                      </a:r>
                      <a:endParaRPr lang="en-US" sz="115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09728" marR="10972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5D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3B3129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ChatGPT 왼쪽 메뉴 GPT → + 만들기</a:t>
                      </a:r>
                      <a:endParaRPr lang="en-US" sz="115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09728" marR="10972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5D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3B3129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제미나이 왼쪽 메뉴 Gems → 새 Gem</a:t>
                      </a:r>
                      <a:endParaRPr lang="en-US" sz="115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09728" marR="10972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5D9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A0674B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규칙 넣는 칸</a:t>
                      </a:r>
                      <a:endParaRPr lang="en-US" sz="115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09728" marR="10972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ED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3B3129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지침</a:t>
                      </a:r>
                      <a:endParaRPr lang="en-US" sz="115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09728" marR="10972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ED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3B3129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요청 사항</a:t>
                      </a:r>
                      <a:endParaRPr lang="en-US" sz="115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09728" marR="10972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EDE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A0674B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참고 파일</a:t>
                      </a:r>
                      <a:endParaRPr lang="en-US" sz="115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09728" marR="10972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5D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3B3129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지식 → 파일 업로드</a:t>
                      </a:r>
                      <a:endParaRPr lang="en-US" sz="115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09728" marR="10972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5D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3B3129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지식</a:t>
                      </a:r>
                      <a:endParaRPr lang="en-US" sz="115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09728" marR="10972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5D9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A0674B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시험해보기</a:t>
                      </a:r>
                      <a:endParaRPr lang="en-US" sz="115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09728" marR="10972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ED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3B3129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오른쪽 미리 보기</a:t>
                      </a:r>
                      <a:endParaRPr lang="en-US" sz="115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09728" marR="10972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ED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3B3129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오른쪽 미리보기</a:t>
                      </a:r>
                      <a:endParaRPr lang="en-US" sz="115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09728" marR="10972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EDE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A0674B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저장</a:t>
                      </a:r>
                      <a:endParaRPr lang="en-US" sz="115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09728" marR="10972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5D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3B3129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오른쪽 위 만들기</a:t>
                      </a:r>
                      <a:endParaRPr lang="en-US" sz="115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09728" marR="10972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5D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3B3129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오른쪽 위 저장</a:t>
                      </a:r>
                      <a:endParaRPr lang="en-US" sz="115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09728" marR="10972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5D9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457200" y="44805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오늘 참가자는 구글 프로 구독이 있으니 Gem으로 만들어 보세요.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2026-09-18T09:33:23Z</dcterms:created>
  <dcterms:modified xsi:type="dcterms:W3CDTF">2026-09-18T09:33:23Z</dcterms:modified>
</cp:coreProperties>
</file>